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2"/>
  </p:sldMasterIdLst>
  <p:notesMasterIdLst>
    <p:notesMasterId r:id="rId5"/>
  </p:notesMasterIdLst>
  <p:handoutMasterIdLst>
    <p:handoutMasterId r:id="rId6"/>
  </p:handoutMasterIdLst>
  <p:sldIdLst>
    <p:sldId id="260" r:id="rId3"/>
    <p:sldId id="261" r:id="rId4"/>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1" userDrawn="1">
          <p15:clr>
            <a:srgbClr val="A4A3A4"/>
          </p15:clr>
        </p15:guide>
        <p15:guide id="2" pos="336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D6"/>
    <a:srgbClr val="737373"/>
    <a:srgbClr val="EE7777"/>
    <a:srgbClr val="BBD143"/>
    <a:srgbClr val="7F7F7F"/>
    <a:srgbClr val="005629"/>
    <a:srgbClr val="028831"/>
    <a:srgbClr val="028844"/>
    <a:srgbClr val="009431"/>
    <a:srgbClr val="FFB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638"/>
  </p:normalViewPr>
  <p:slideViewPr>
    <p:cSldViewPr snapToGrid="0" snapToObjects="1">
      <p:cViewPr>
        <p:scale>
          <a:sx n="103" d="100"/>
          <a:sy n="103" d="100"/>
        </p:scale>
        <p:origin x="-1914" y="-126"/>
      </p:cViewPr>
      <p:guideLst>
        <p:guide orient="horz" pos="2381"/>
        <p:guide pos="3367"/>
      </p:guideLst>
    </p:cSldViewPr>
  </p:slideViewPr>
  <p:notesTextViewPr>
    <p:cViewPr>
      <p:scale>
        <a:sx n="1" d="1"/>
        <a:sy n="1" d="1"/>
      </p:scale>
      <p:origin x="0" y="0"/>
    </p:cViewPr>
  </p:notesText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BB537EC-D1F8-294E-A477-6B440B0E0B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3125941C-B4E6-DA4A-B088-55796C1969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FD8D71-0C91-5F4B-BA7C-25ACCCC0A6D8}" type="datetimeFigureOut">
              <a:rPr lang="en-GB" smtClean="0"/>
              <a:t>10/01/2020</a:t>
            </a:fld>
            <a:endParaRPr lang="en-GB"/>
          </a:p>
        </p:txBody>
      </p:sp>
      <p:sp>
        <p:nvSpPr>
          <p:cNvPr id="4" name="Footer Placeholder 3">
            <a:extLst>
              <a:ext uri="{FF2B5EF4-FFF2-40B4-BE49-F238E27FC236}">
                <a16:creationId xmlns:a16="http://schemas.microsoft.com/office/drawing/2014/main" xmlns="" id="{2742FF6F-DA5D-6B4A-AC24-95115C49AC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59042F3D-07E0-5D47-9D28-45204CF19F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9A2105-E71C-2E42-AB13-52A0B8DBF9F1}" type="slidenum">
              <a:rPr lang="en-GB" smtClean="0"/>
              <a:t>‹#›</a:t>
            </a:fld>
            <a:endParaRPr lang="en-GB"/>
          </a:p>
        </p:txBody>
      </p:sp>
    </p:spTree>
    <p:extLst>
      <p:ext uri="{BB962C8B-B14F-4D97-AF65-F5344CB8AC3E}">
        <p14:creationId xmlns:p14="http://schemas.microsoft.com/office/powerpoint/2010/main" val="2847108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5EEF1-FFDC-4249-A6FD-24EBDE66A0AD}" type="datetimeFigureOut">
              <a:rPr lang="en-US" smtClean="0"/>
              <a:t>1/10/2020</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FEDDF-5523-024E-BDC1-55DEE3ACDFD1}" type="slidenum">
              <a:rPr lang="en-US" smtClean="0"/>
              <a:t>‹#›</a:t>
            </a:fld>
            <a:endParaRPr lang="en-US"/>
          </a:p>
        </p:txBody>
      </p:sp>
    </p:spTree>
    <p:extLst>
      <p:ext uri="{BB962C8B-B14F-4D97-AF65-F5344CB8AC3E}">
        <p14:creationId xmlns:p14="http://schemas.microsoft.com/office/powerpoint/2010/main" val="130734436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6FEDDF-5523-024E-BDC1-55DEE3ACDFD1}" type="slidenum">
              <a:rPr lang="en-US" smtClean="0"/>
              <a:t>1</a:t>
            </a:fld>
            <a:endParaRPr lang="en-US"/>
          </a:p>
        </p:txBody>
      </p:sp>
    </p:spTree>
    <p:extLst>
      <p:ext uri="{BB962C8B-B14F-4D97-AF65-F5344CB8AC3E}">
        <p14:creationId xmlns:p14="http://schemas.microsoft.com/office/powerpoint/2010/main" val="79944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FEDDF-5523-024E-BDC1-55DEE3ACDFD1}" type="slidenum">
              <a:rPr lang="en-US" smtClean="0"/>
              <a:t>2</a:t>
            </a:fld>
            <a:endParaRPr lang="en-US"/>
          </a:p>
        </p:txBody>
      </p:sp>
    </p:spTree>
    <p:extLst>
      <p:ext uri="{BB962C8B-B14F-4D97-AF65-F5344CB8AC3E}">
        <p14:creationId xmlns:p14="http://schemas.microsoft.com/office/powerpoint/2010/main" val="4248484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EC1C834-57F2-AB4C-99B4-C2E6D3A9E67E}"/>
              </a:ext>
            </a:extLst>
          </p:cNvPr>
          <p:cNvPicPr>
            <a:picLocks noChangeAspect="1"/>
          </p:cNvPicPr>
          <p:nvPr userDrawn="1"/>
        </p:nvPicPr>
        <p:blipFill rotWithShape="1">
          <a:blip r:embed="rId2"/>
          <a:srcRect l="8053" r="2528"/>
          <a:stretch/>
        </p:blipFill>
        <p:spPr>
          <a:xfrm>
            <a:off x="2925" y="-86613"/>
            <a:ext cx="10691814" cy="6753556"/>
          </a:xfrm>
          <a:prstGeom prst="rect">
            <a:avLst/>
          </a:prstGeom>
        </p:spPr>
      </p:pic>
      <p:sp>
        <p:nvSpPr>
          <p:cNvPr id="2" name="Rounded Rectangle 1">
            <a:extLst>
              <a:ext uri="{FF2B5EF4-FFF2-40B4-BE49-F238E27FC236}">
                <a16:creationId xmlns:a16="http://schemas.microsoft.com/office/drawing/2014/main" xmlns="" id="{2899A67E-1539-E04D-ACC3-D85A2550B569}"/>
              </a:ext>
            </a:extLst>
          </p:cNvPr>
          <p:cNvSpPr/>
          <p:nvPr userDrawn="1"/>
        </p:nvSpPr>
        <p:spPr>
          <a:xfrm>
            <a:off x="370800" y="1339584"/>
            <a:ext cx="4550823" cy="2133865"/>
          </a:xfrm>
          <a:prstGeom prst="roundRect">
            <a:avLst>
              <a:gd name="adj" fmla="val 10767"/>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AE8E2948-534A-FD45-B804-0BD790F6DBEE}"/>
              </a:ext>
            </a:extLst>
          </p:cNvPr>
          <p:cNvGrpSpPr/>
          <p:nvPr userDrawn="1"/>
        </p:nvGrpSpPr>
        <p:grpSpPr>
          <a:xfrm>
            <a:off x="8093152" y="2711525"/>
            <a:ext cx="2598662" cy="1815055"/>
            <a:chOff x="8093152" y="3456476"/>
            <a:chExt cx="2598662" cy="1815055"/>
          </a:xfrm>
        </p:grpSpPr>
        <p:sp>
          <p:nvSpPr>
            <p:cNvPr id="9" name="Round Same-side Corner of Rectangle 8">
              <a:extLst>
                <a:ext uri="{FF2B5EF4-FFF2-40B4-BE49-F238E27FC236}">
                  <a16:creationId xmlns:a16="http://schemas.microsoft.com/office/drawing/2014/main" xmlns="" id="{66CBDA1F-44EF-2C4C-BDBC-772287A9A86E}"/>
                </a:ext>
              </a:extLst>
            </p:cNvPr>
            <p:cNvSpPr/>
            <p:nvPr userDrawn="1"/>
          </p:nvSpPr>
          <p:spPr>
            <a:xfrm rot="16200000">
              <a:off x="8484955" y="3064673"/>
              <a:ext cx="1815055" cy="2598662"/>
            </a:xfrm>
            <a:prstGeom prst="round2SameRect">
              <a:avLst>
                <a:gd name="adj1" fmla="val 7652"/>
                <a:gd name="adj2" fmla="val 0"/>
              </a:avLst>
            </a:prstGeom>
            <a:solidFill>
              <a:srgbClr val="007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554" tIns="34777" rIns="69554" bIns="34777" numCol="1" spcCol="0" rtlCol="0" fromWordArt="0" anchor="ctr" anchorCtr="0" forceAA="0" compatLnSpc="1">
              <a:prstTxWarp prst="textNoShape">
                <a:avLst/>
              </a:prstTxWarp>
              <a:noAutofit/>
            </a:bodyPr>
            <a:lstStyle/>
            <a:p>
              <a:pPr algn="ctr"/>
              <a:endParaRPr lang="en-GB" sz="1490">
                <a:solidFill>
                  <a:srgbClr val="002B80"/>
                </a:solidFill>
              </a:endParaRPr>
            </a:p>
          </p:txBody>
        </p:sp>
        <p:sp>
          <p:nvSpPr>
            <p:cNvPr id="10" name="TextBox 9">
              <a:extLst>
                <a:ext uri="{FF2B5EF4-FFF2-40B4-BE49-F238E27FC236}">
                  <a16:creationId xmlns:a16="http://schemas.microsoft.com/office/drawing/2014/main" xmlns="" id="{CFE1ADAB-D337-0449-8ECC-FC27DE524DE5}"/>
                </a:ext>
              </a:extLst>
            </p:cNvPr>
            <p:cNvSpPr txBox="1"/>
            <p:nvPr userDrawn="1"/>
          </p:nvSpPr>
          <p:spPr>
            <a:xfrm>
              <a:off x="8313057" y="3747240"/>
              <a:ext cx="2310515" cy="1015663"/>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Busting the myths of lifetime mortgages</a:t>
              </a:r>
            </a:p>
          </p:txBody>
        </p:sp>
        <p:cxnSp>
          <p:nvCxnSpPr>
            <p:cNvPr id="12" name="Straight Connector 11">
              <a:extLst>
                <a:ext uri="{FF2B5EF4-FFF2-40B4-BE49-F238E27FC236}">
                  <a16:creationId xmlns:a16="http://schemas.microsoft.com/office/drawing/2014/main" xmlns="" id="{76EE25F1-A372-F942-A473-DF5314F408BD}"/>
                </a:ext>
              </a:extLst>
            </p:cNvPr>
            <p:cNvCxnSpPr>
              <a:cxnSpLocks/>
            </p:cNvCxnSpPr>
            <p:nvPr userDrawn="1"/>
          </p:nvCxnSpPr>
          <p:spPr>
            <a:xfrm>
              <a:off x="8371472" y="4937061"/>
              <a:ext cx="1949542"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xmlns="" id="{F8E85A81-8A0B-E34D-B589-88B115D53ACC}"/>
              </a:ext>
            </a:extLst>
          </p:cNvPr>
          <p:cNvSpPr/>
          <p:nvPr userDrawn="1"/>
        </p:nvSpPr>
        <p:spPr>
          <a:xfrm>
            <a:off x="0" y="6470093"/>
            <a:ext cx="10691813" cy="1089582"/>
          </a:xfrm>
          <a:prstGeom prst="rect">
            <a:avLst/>
          </a:prstGeom>
          <a:solidFill>
            <a:srgbClr val="007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554" tIns="34777" rIns="69554" bIns="34777" numCol="1" spcCol="0" rtlCol="0" fromWordArt="0" anchor="ctr" anchorCtr="0" forceAA="0" compatLnSpc="1">
            <a:prstTxWarp prst="textNoShape">
              <a:avLst/>
            </a:prstTxWarp>
            <a:noAutofit/>
          </a:bodyPr>
          <a:lstStyle/>
          <a:p>
            <a:pPr algn="ctr"/>
            <a:endParaRPr lang="en-GB" sz="1490" dirty="0">
              <a:solidFill>
                <a:srgbClr val="0076D6"/>
              </a:solidFill>
            </a:endParaRPr>
          </a:p>
        </p:txBody>
      </p:sp>
      <p:sp>
        <p:nvSpPr>
          <p:cNvPr id="19" name="Round Same-side Corner of Rectangle 18">
            <a:extLst>
              <a:ext uri="{FF2B5EF4-FFF2-40B4-BE49-F238E27FC236}">
                <a16:creationId xmlns:a16="http://schemas.microsoft.com/office/drawing/2014/main" xmlns="" id="{02106DEB-BCEF-DA4F-85F2-88E856EECCE4}"/>
              </a:ext>
            </a:extLst>
          </p:cNvPr>
          <p:cNvSpPr/>
          <p:nvPr userDrawn="1"/>
        </p:nvSpPr>
        <p:spPr>
          <a:xfrm>
            <a:off x="370800" y="3682056"/>
            <a:ext cx="4564271" cy="2788035"/>
          </a:xfrm>
          <a:prstGeom prst="round2SameRect">
            <a:avLst>
              <a:gd name="adj1" fmla="val 5140"/>
              <a:gd name="adj2" fmla="val 0"/>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Rectangle 19">
            <a:extLst>
              <a:ext uri="{FF2B5EF4-FFF2-40B4-BE49-F238E27FC236}">
                <a16:creationId xmlns:a16="http://schemas.microsoft.com/office/drawing/2014/main" xmlns="" id="{9D1ABADE-A6CD-3146-A541-250FA2410613}"/>
              </a:ext>
            </a:extLst>
          </p:cNvPr>
          <p:cNvSpPr/>
          <p:nvPr userDrawn="1"/>
        </p:nvSpPr>
        <p:spPr>
          <a:xfrm>
            <a:off x="449038" y="3792301"/>
            <a:ext cx="3899441" cy="437299"/>
          </a:xfrm>
          <a:prstGeom prst="rect">
            <a:avLst/>
          </a:prstGeom>
          <a:noFill/>
        </p:spPr>
        <p:txBody>
          <a:bodyPr wrap="square">
            <a:spAutoFit/>
          </a:bodyPr>
          <a:lstStyle/>
          <a:p>
            <a:pPr>
              <a:lnSpc>
                <a:spcPct val="115000"/>
              </a:lnSpc>
              <a:spcAft>
                <a:spcPts val="705"/>
              </a:spcAft>
            </a:pPr>
            <a:r>
              <a:rPr lang="en-GB" sz="2130" b="1" dirty="0">
                <a:solidFill>
                  <a:srgbClr val="0076D6"/>
                </a:solidFill>
                <a:latin typeface="Arial" panose="020B0604020202020204" pitchFamily="34" charset="0"/>
                <a:cs typeface="Arial" panose="020B0604020202020204" pitchFamily="34" charset="0"/>
              </a:rPr>
              <a:t>Contact us</a:t>
            </a:r>
          </a:p>
        </p:txBody>
      </p:sp>
      <p:sp>
        <p:nvSpPr>
          <p:cNvPr id="22" name="TextBox 21">
            <a:extLst>
              <a:ext uri="{FF2B5EF4-FFF2-40B4-BE49-F238E27FC236}">
                <a16:creationId xmlns:a16="http://schemas.microsoft.com/office/drawing/2014/main" xmlns="" id="{B974B698-02D8-564F-A499-D8D0104A1025}"/>
              </a:ext>
            </a:extLst>
          </p:cNvPr>
          <p:cNvSpPr txBox="1"/>
          <p:nvPr userDrawn="1"/>
        </p:nvSpPr>
        <p:spPr>
          <a:xfrm>
            <a:off x="449038" y="4928153"/>
            <a:ext cx="2209863" cy="2514010"/>
          </a:xfrm>
          <a:prstGeom prst="rect">
            <a:avLst/>
          </a:prstGeom>
          <a:noFill/>
        </p:spPr>
        <p:txBody>
          <a:bodyPr wrap="square" rtlCol="0">
            <a:noAutofit/>
          </a:bodyPr>
          <a:lstStyle/>
          <a:p>
            <a:r>
              <a:rPr lang="en-GB" sz="846" b="1"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by calling us on: </a:t>
            </a:r>
          </a:p>
          <a:p>
            <a:r>
              <a:rPr lang="en-GB" sz="846" b="1"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
            </a:r>
            <a:br>
              <a:rPr lang="en-GB" sz="846" b="1"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br>
            <a:endParaRPr lang="en-GB" sz="846" b="1"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a:p>
            <a:endParaRPr lang="en-GB" sz="846" b="1"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a:p>
            <a:endParaRPr lang="en-GB" sz="846" b="1"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a:p>
            <a:endParaRPr lang="en-GB" sz="846" b="1"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a:p>
            <a:r>
              <a:rPr lang="en-GB" sz="846" b="1"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or:</a:t>
            </a:r>
            <a:endParaRPr lang="en-GB" sz="846"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E62E06F8-2557-3E4E-9E27-7733DFC81410}"/>
              </a:ext>
            </a:extLst>
          </p:cNvPr>
          <p:cNvSpPr txBox="1"/>
          <p:nvPr userDrawn="1"/>
        </p:nvSpPr>
        <p:spPr>
          <a:xfrm>
            <a:off x="449038" y="4224348"/>
            <a:ext cx="4210367" cy="369332"/>
          </a:xfrm>
          <a:prstGeom prst="rect">
            <a:avLst/>
          </a:prstGeom>
          <a:noFill/>
        </p:spPr>
        <p:txBody>
          <a:bodyPr wrap="square" rtlCol="0">
            <a:spAutoFit/>
          </a:bodyPr>
          <a:lstStyle/>
          <a:p>
            <a:r>
              <a:rPr lang="en-GB" sz="900" b="1"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For more information on how a lifetime mortgage can help you, get in touch at:</a:t>
            </a:r>
          </a:p>
        </p:txBody>
      </p:sp>
      <p:sp>
        <p:nvSpPr>
          <p:cNvPr id="15" name="TextBox 14">
            <a:extLst>
              <a:ext uri="{FF2B5EF4-FFF2-40B4-BE49-F238E27FC236}">
                <a16:creationId xmlns:a16="http://schemas.microsoft.com/office/drawing/2014/main" xmlns="" id="{EB909958-F340-0D47-AF68-1B98CEA33F29}"/>
              </a:ext>
            </a:extLst>
          </p:cNvPr>
          <p:cNvSpPr txBox="1"/>
          <p:nvPr userDrawn="1"/>
        </p:nvSpPr>
        <p:spPr>
          <a:xfrm>
            <a:off x="449038" y="1894429"/>
            <a:ext cx="4122962" cy="1477328"/>
          </a:xfrm>
          <a:prstGeom prst="rect">
            <a:avLst/>
          </a:prstGeom>
          <a:noFill/>
        </p:spPr>
        <p:txBody>
          <a:bodyPr wrap="square" rtlCol="0">
            <a:spAutoFit/>
          </a:bodyPr>
          <a:lstStyle/>
          <a:p>
            <a:pPr marL="171450" indent="-171450">
              <a:lnSpc>
                <a:spcPct val="100000"/>
              </a:lnSpc>
              <a:spcAft>
                <a:spcPts val="600"/>
              </a:spcAft>
              <a:buFont typeface="Arial" panose="020B0604020202020204" pitchFamily="34" charset="0"/>
              <a:buChar char="•"/>
            </a:pPr>
            <a:r>
              <a:rPr lang="en-GB" sz="1000" dirty="0">
                <a:solidFill>
                  <a:srgbClr val="7F7F7F"/>
                </a:solidFill>
                <a:latin typeface="Arial" panose="020B0604020202020204" pitchFamily="34" charset="0"/>
                <a:cs typeface="Arial" panose="020B0604020202020204" pitchFamily="34" charset="0"/>
              </a:rPr>
              <a:t>Interest is added to the amount you owe each month, and the amount owed will increase quickly over time.</a:t>
            </a:r>
          </a:p>
          <a:p>
            <a:pPr marL="171450" indent="-171450">
              <a:lnSpc>
                <a:spcPct val="100000"/>
              </a:lnSpc>
              <a:spcAft>
                <a:spcPts val="600"/>
              </a:spcAft>
              <a:buFont typeface="Arial" panose="020B0604020202020204" pitchFamily="34" charset="0"/>
              <a:buChar char="•"/>
            </a:pPr>
            <a:r>
              <a:rPr lang="en-GB" sz="1000" dirty="0">
                <a:solidFill>
                  <a:srgbClr val="7F7F7F"/>
                </a:solidFill>
                <a:latin typeface="Arial" panose="020B0604020202020204" pitchFamily="34" charset="0"/>
                <a:cs typeface="Arial" panose="020B0604020202020204" pitchFamily="34" charset="0"/>
              </a:rPr>
              <a:t>If you’re considering repaying  debts, you should think carefully  before securing debts against your home.</a:t>
            </a:r>
          </a:p>
          <a:p>
            <a:pPr marL="171450" indent="-171450">
              <a:lnSpc>
                <a:spcPct val="100000"/>
              </a:lnSpc>
              <a:spcAft>
                <a:spcPts val="600"/>
              </a:spcAft>
              <a:buFont typeface="Arial" panose="020B0604020202020204" pitchFamily="34" charset="0"/>
              <a:buChar char="•"/>
            </a:pPr>
            <a:r>
              <a:rPr lang="en-GB" sz="1000" dirty="0">
                <a:solidFill>
                  <a:srgbClr val="7F7F7F"/>
                </a:solidFill>
                <a:latin typeface="Arial" panose="020B0604020202020204" pitchFamily="34" charset="0"/>
                <a:cs typeface="Arial" panose="020B0604020202020204" pitchFamily="34" charset="0"/>
              </a:rPr>
              <a:t>Arrangement fee applies.</a:t>
            </a:r>
          </a:p>
          <a:p>
            <a:pPr marL="171450" indent="-171450">
              <a:lnSpc>
                <a:spcPct val="100000"/>
              </a:lnSpc>
              <a:spcAft>
                <a:spcPts val="600"/>
              </a:spcAft>
              <a:buFont typeface="Arial" panose="020B0604020202020204" pitchFamily="34" charset="0"/>
              <a:buChar char="•"/>
            </a:pPr>
            <a:r>
              <a:rPr lang="en-GB" sz="1000" dirty="0">
                <a:solidFill>
                  <a:srgbClr val="7F7F7F"/>
                </a:solidFill>
                <a:latin typeface="Arial" panose="020B0604020202020204" pitchFamily="34" charset="0"/>
                <a:cs typeface="Arial" panose="020B0604020202020204" pitchFamily="34" charset="0"/>
              </a:rPr>
              <a:t>There may be cheaper ways to borrow.</a:t>
            </a:r>
          </a:p>
          <a:p>
            <a:pPr marL="171450" indent="-171450">
              <a:lnSpc>
                <a:spcPct val="100000"/>
              </a:lnSpc>
              <a:spcAft>
                <a:spcPts val="600"/>
              </a:spcAft>
              <a:buFont typeface="Arial" panose="020B0604020202020204" pitchFamily="34" charset="0"/>
              <a:buChar char="•"/>
            </a:pPr>
            <a:r>
              <a:rPr lang="en-GB" sz="1000" dirty="0">
                <a:solidFill>
                  <a:srgbClr val="7F7F7F"/>
                </a:solidFill>
                <a:latin typeface="Arial" panose="020B0604020202020204" pitchFamily="34" charset="0"/>
                <a:cs typeface="Arial" panose="020B0604020202020204" pitchFamily="34" charset="0"/>
              </a:rPr>
              <a:t>A lifetime mortgage will reduce an inheritance. </a:t>
            </a:r>
          </a:p>
        </p:txBody>
      </p:sp>
      <p:sp>
        <p:nvSpPr>
          <p:cNvPr id="17" name="Rectangle 16">
            <a:extLst>
              <a:ext uri="{FF2B5EF4-FFF2-40B4-BE49-F238E27FC236}">
                <a16:creationId xmlns:a16="http://schemas.microsoft.com/office/drawing/2014/main" xmlns="" id="{7F8B0203-859F-F543-A4ED-95EE2B2A1395}"/>
              </a:ext>
            </a:extLst>
          </p:cNvPr>
          <p:cNvSpPr/>
          <p:nvPr userDrawn="1"/>
        </p:nvSpPr>
        <p:spPr>
          <a:xfrm>
            <a:off x="449038" y="1431269"/>
            <a:ext cx="3899441" cy="437299"/>
          </a:xfrm>
          <a:prstGeom prst="rect">
            <a:avLst/>
          </a:prstGeom>
          <a:noFill/>
        </p:spPr>
        <p:txBody>
          <a:bodyPr wrap="square">
            <a:spAutoFit/>
          </a:bodyPr>
          <a:lstStyle/>
          <a:p>
            <a:pPr>
              <a:lnSpc>
                <a:spcPct val="115000"/>
              </a:lnSpc>
              <a:spcAft>
                <a:spcPts val="705"/>
              </a:spcAft>
            </a:pPr>
            <a:r>
              <a:rPr lang="en-GB" sz="2130" b="1" dirty="0">
                <a:solidFill>
                  <a:srgbClr val="0076D6"/>
                </a:solidFill>
                <a:latin typeface="Arial" panose="020B0604020202020204" pitchFamily="34" charset="0"/>
                <a:cs typeface="Arial" panose="020B0604020202020204" pitchFamily="34" charset="0"/>
              </a:rPr>
              <a:t>Other important information</a:t>
            </a:r>
          </a:p>
        </p:txBody>
      </p:sp>
    </p:spTree>
    <p:extLst>
      <p:ext uri="{BB962C8B-B14F-4D97-AF65-F5344CB8AC3E}">
        <p14:creationId xmlns:p14="http://schemas.microsoft.com/office/powerpoint/2010/main" val="1406281770"/>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381">
          <p15:clr>
            <a:srgbClr val="FBAE40"/>
          </p15:clr>
        </p15:guide>
        <p15:guide id="2" pos="33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xmlns="" id="{E772F489-565A-FA43-BB55-22FECB0DC846}"/>
              </a:ext>
            </a:extLst>
          </p:cNvPr>
          <p:cNvPicPr>
            <a:picLocks noChangeAspect="1"/>
          </p:cNvPicPr>
          <p:nvPr userDrawn="1"/>
        </p:nvPicPr>
        <p:blipFill>
          <a:blip r:embed="rId2"/>
          <a:stretch>
            <a:fillRect/>
          </a:stretch>
        </p:blipFill>
        <p:spPr>
          <a:xfrm>
            <a:off x="2789323" y="2281787"/>
            <a:ext cx="610050" cy="308064"/>
          </a:xfrm>
          <a:prstGeom prst="rect">
            <a:avLst/>
          </a:prstGeom>
        </p:spPr>
      </p:pic>
      <p:sp>
        <p:nvSpPr>
          <p:cNvPr id="22" name="Rounded Rectangle 21">
            <a:extLst>
              <a:ext uri="{FF2B5EF4-FFF2-40B4-BE49-F238E27FC236}">
                <a16:creationId xmlns:a16="http://schemas.microsoft.com/office/drawing/2014/main" xmlns="" id="{6EE20CAC-BAB5-CF40-8D85-2BD25D76A2AB}"/>
              </a:ext>
            </a:extLst>
          </p:cNvPr>
          <p:cNvSpPr/>
          <p:nvPr userDrawn="1"/>
        </p:nvSpPr>
        <p:spPr>
          <a:xfrm>
            <a:off x="338115" y="624649"/>
            <a:ext cx="4731269" cy="1493844"/>
          </a:xfrm>
          <a:prstGeom prst="roundRect">
            <a:avLst>
              <a:gd name="adj" fmla="val 9498"/>
            </a:avLst>
          </a:prstGeom>
          <a:solidFill>
            <a:srgbClr val="0076D6"/>
          </a:solidFill>
        </p:spPr>
        <p:txBody>
          <a:bodyPr wrap="square" lIns="144000" tIns="144000" rIns="144000" bIns="144000">
            <a:spAutoFit/>
          </a:bodyPr>
          <a:lstStyle/>
          <a:p>
            <a:pPr>
              <a:lnSpc>
                <a:spcPct val="115000"/>
              </a:lnSpc>
              <a:spcAft>
                <a:spcPts val="760"/>
              </a:spcAft>
            </a:pPr>
            <a:r>
              <a:rPr lang="en-GB" sz="1100" dirty="0">
                <a:solidFill>
                  <a:schemeClr val="bg1"/>
                </a:solidFill>
                <a:latin typeface="Arial" panose="020B0604020202020204" pitchFamily="34" charset="0"/>
                <a:ea typeface="Calibri" panose="020F0502020204030204" pitchFamily="34" charset="0"/>
                <a:cs typeface="Arial" panose="020B0604020202020204" pitchFamily="34" charset="0"/>
              </a:rPr>
              <a:t>A lifetime mortgage is a form of equity release. Equity release is about giving people the flexibility and choice to unlock cash from their home in later life. But a lifetime mortgage is a big financial decision – and a lot of myths still remain about how they work.</a:t>
            </a:r>
          </a:p>
          <a:p>
            <a:pPr>
              <a:lnSpc>
                <a:spcPct val="115000"/>
              </a:lnSpc>
              <a:spcAft>
                <a:spcPts val="760"/>
              </a:spcAft>
            </a:pPr>
            <a:r>
              <a:rPr lang="en-GB" sz="1100" dirty="0">
                <a:solidFill>
                  <a:schemeClr val="bg1"/>
                </a:solidFill>
                <a:latin typeface="Arial" panose="020B0604020202020204" pitchFamily="34" charset="0"/>
                <a:ea typeface="Calibri" panose="020F0502020204030204" pitchFamily="34" charset="0"/>
                <a:cs typeface="Arial" panose="020B0604020202020204" pitchFamily="34" charset="0"/>
              </a:rPr>
              <a:t>We've busted some of the biggest myths around lifetime mortgages.</a:t>
            </a:r>
          </a:p>
        </p:txBody>
      </p:sp>
      <p:sp>
        <p:nvSpPr>
          <p:cNvPr id="35" name="Rectangle 2">
            <a:extLst>
              <a:ext uri="{FF2B5EF4-FFF2-40B4-BE49-F238E27FC236}">
                <a16:creationId xmlns:a16="http://schemas.microsoft.com/office/drawing/2014/main" xmlns="" id="{954F4F70-A78E-C642-A31B-258C15369B6E}"/>
              </a:ext>
            </a:extLst>
          </p:cNvPr>
          <p:cNvSpPr>
            <a:spLocks noChangeArrowheads="1"/>
          </p:cNvSpPr>
          <p:nvPr userDrawn="1"/>
        </p:nvSpPr>
        <p:spPr bwMode="auto">
          <a:xfrm>
            <a:off x="2720264" y="2598554"/>
            <a:ext cx="2349120" cy="9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9554" tIns="34777" rIns="69554" bIns="34777" numCol="1" anchor="t" anchorCtr="0" compatLnSpc="1">
            <a:prstTxWarp prst="textNoShape">
              <a:avLst/>
            </a:prstTxWarp>
            <a:noAutofit/>
          </a:bodyPr>
          <a:lstStyle/>
          <a:p>
            <a:pPr fontAlgn="base">
              <a:lnSpc>
                <a:spcPct val="115000"/>
              </a:lnSpc>
              <a:spcBef>
                <a:spcPct val="0"/>
              </a:spcBef>
              <a:spcAft>
                <a:spcPts val="760"/>
              </a:spcAft>
            </a:pPr>
            <a:r>
              <a:rPr lang="en-US" altLang="en-US" sz="900" dirty="0">
                <a:solidFill>
                  <a:srgbClr val="737373"/>
                </a:solidFill>
                <a:latin typeface="Arial" panose="020B0604020202020204" pitchFamily="34" charset="0"/>
                <a:cs typeface="Arial" panose="020B0604020202020204" pitchFamily="34" charset="0"/>
              </a:rPr>
              <a:t>Having a lifetime mortgage does not mean you are selling your home to the lender. It's a loan secured against your home that will be repaid when you die or move </a:t>
            </a:r>
            <a:r>
              <a:rPr lang="en-US" altLang="en-US" sz="900" dirty="0" smtClean="0">
                <a:solidFill>
                  <a:srgbClr val="737373"/>
                </a:solidFill>
                <a:latin typeface="Arial" panose="020B0604020202020204" pitchFamily="34" charset="0"/>
                <a:cs typeface="Arial" panose="020B0604020202020204" pitchFamily="34" charset="0"/>
              </a:rPr>
              <a:t>out of your home and into </a:t>
            </a:r>
            <a:r>
              <a:rPr lang="en-US" altLang="en-US" sz="900" dirty="0">
                <a:solidFill>
                  <a:srgbClr val="737373"/>
                </a:solidFill>
                <a:latin typeface="Arial" panose="020B0604020202020204" pitchFamily="34" charset="0"/>
                <a:cs typeface="Arial" panose="020B0604020202020204" pitchFamily="34" charset="0"/>
              </a:rPr>
              <a:t>long term care.</a:t>
            </a:r>
          </a:p>
        </p:txBody>
      </p:sp>
      <p:sp>
        <p:nvSpPr>
          <p:cNvPr id="39" name="TextBox 38">
            <a:extLst>
              <a:ext uri="{FF2B5EF4-FFF2-40B4-BE49-F238E27FC236}">
                <a16:creationId xmlns:a16="http://schemas.microsoft.com/office/drawing/2014/main" xmlns="" id="{F3FE4A1D-3DEA-0E4D-A559-5D3E372F873B}"/>
              </a:ext>
            </a:extLst>
          </p:cNvPr>
          <p:cNvSpPr txBox="1"/>
          <p:nvPr userDrawn="1"/>
        </p:nvSpPr>
        <p:spPr>
          <a:xfrm>
            <a:off x="338113" y="2598553"/>
            <a:ext cx="2342227" cy="523220"/>
          </a:xfrm>
          <a:prstGeom prst="rect">
            <a:avLst/>
          </a:prstGeom>
          <a:noFill/>
        </p:spPr>
        <p:txBody>
          <a:bodyPr wrap="square" rtlCol="0">
            <a:spAutoFit/>
          </a:bodyPr>
          <a:lstStyle/>
          <a:p>
            <a:pPr marL="72000" marR="0" indent="-72000" algn="l" defTabSz="457200" rtl="0" eaLnBrk="1" fontAlgn="auto" latinLnBrk="0" hangingPunct="1">
              <a:lnSpc>
                <a:spcPct val="100000"/>
              </a:lnSpc>
              <a:spcBef>
                <a:spcPts val="0"/>
              </a:spcBef>
              <a:spcAft>
                <a:spcPts val="0"/>
              </a:spcAft>
              <a:buClrTx/>
              <a:buSzTx/>
              <a:buFontTx/>
              <a:buNone/>
              <a:tabLst/>
              <a:defRPr/>
            </a:pPr>
            <a:r>
              <a:rPr lang="en-US" altLang="en-US" sz="1400" b="1" dirty="0">
                <a:solidFill>
                  <a:srgbClr val="0070C0"/>
                </a:solidFill>
                <a:latin typeface="Arial" panose="020B0604020202020204" pitchFamily="34" charset="0"/>
                <a:cs typeface="Arial" panose="020B0604020202020204" pitchFamily="34" charset="0"/>
              </a:rPr>
              <a:t>“I won’t own my own home anymore.”</a:t>
            </a:r>
          </a:p>
        </p:txBody>
      </p:sp>
      <p:sp>
        <p:nvSpPr>
          <p:cNvPr id="52" name="Rectangle 2">
            <a:extLst>
              <a:ext uri="{FF2B5EF4-FFF2-40B4-BE49-F238E27FC236}">
                <a16:creationId xmlns:a16="http://schemas.microsoft.com/office/drawing/2014/main" xmlns="" id="{ABBAAD2F-EDF1-3D41-BF1B-DC7525655C19}"/>
              </a:ext>
            </a:extLst>
          </p:cNvPr>
          <p:cNvSpPr>
            <a:spLocks noChangeArrowheads="1"/>
          </p:cNvSpPr>
          <p:nvPr userDrawn="1"/>
        </p:nvSpPr>
        <p:spPr bwMode="auto">
          <a:xfrm>
            <a:off x="2720264" y="3910632"/>
            <a:ext cx="2349120" cy="1103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9554" tIns="34777" rIns="69554" bIns="34777" numCol="1" anchor="t" anchorCtr="0" compatLnSpc="1">
            <a:prstTxWarp prst="textNoShape">
              <a:avLst/>
            </a:prstTxWarp>
            <a:noAutofit/>
          </a:bodyPr>
          <a:lstStyle/>
          <a:p>
            <a:pPr fontAlgn="base">
              <a:lnSpc>
                <a:spcPct val="115000"/>
              </a:lnSpc>
              <a:spcBef>
                <a:spcPct val="0"/>
              </a:spcBef>
              <a:spcAft>
                <a:spcPts val="760"/>
              </a:spcAft>
            </a:pPr>
            <a:r>
              <a:rPr lang="en-US" altLang="en-US" sz="900" dirty="0">
                <a:solidFill>
                  <a:srgbClr val="737373"/>
                </a:solidFill>
                <a:latin typeface="Arial" panose="020B0604020202020204" pitchFamily="34" charset="0"/>
                <a:cs typeface="Arial" panose="020B0604020202020204" pitchFamily="34" charset="0"/>
              </a:rPr>
              <a:t>Lifetime mortgages are protected by the Equity Release Council’s “no negative equity” guarantee; you, or your estate, will never owe more than the value of your home. This means you will never have to pay back more than the amount your property is sold for.</a:t>
            </a:r>
          </a:p>
        </p:txBody>
      </p:sp>
      <p:sp>
        <p:nvSpPr>
          <p:cNvPr id="53" name="TextBox 52">
            <a:extLst>
              <a:ext uri="{FF2B5EF4-FFF2-40B4-BE49-F238E27FC236}">
                <a16:creationId xmlns:a16="http://schemas.microsoft.com/office/drawing/2014/main" xmlns="" id="{574DF1B6-F7C5-A44B-BCC6-859426530FCB}"/>
              </a:ext>
            </a:extLst>
          </p:cNvPr>
          <p:cNvSpPr txBox="1"/>
          <p:nvPr userDrawn="1"/>
        </p:nvSpPr>
        <p:spPr>
          <a:xfrm>
            <a:off x="338113" y="3910632"/>
            <a:ext cx="2148248" cy="1169551"/>
          </a:xfrm>
          <a:prstGeom prst="rect">
            <a:avLst/>
          </a:prstGeom>
          <a:noFill/>
        </p:spPr>
        <p:txBody>
          <a:bodyPr wrap="square" rtlCol="0">
            <a:spAutoFit/>
          </a:bodyPr>
          <a:lstStyle/>
          <a:p>
            <a:pPr marL="72000" marR="0" indent="-72000" algn="l" defTabSz="457200" rtl="0" eaLnBrk="1" fontAlgn="auto" latinLnBrk="0" hangingPunct="1">
              <a:lnSpc>
                <a:spcPct val="100000"/>
              </a:lnSpc>
              <a:spcBef>
                <a:spcPts val="0"/>
              </a:spcBef>
              <a:spcAft>
                <a:spcPts val="0"/>
              </a:spcAft>
              <a:buClrTx/>
              <a:buSzTx/>
              <a:buFontTx/>
              <a:buNone/>
              <a:tabLst/>
              <a:defRPr/>
            </a:pPr>
            <a:r>
              <a:rPr lang="en-US" altLang="en-US" sz="1400" b="1" dirty="0">
                <a:solidFill>
                  <a:srgbClr val="0076D6"/>
                </a:solidFill>
                <a:latin typeface="Arial" panose="020B0604020202020204" pitchFamily="34" charset="0"/>
                <a:cs typeface="Arial" panose="020B0604020202020204" pitchFamily="34" charset="0"/>
              </a:rPr>
              <a:t>“I’ll end up paying more than the value of my home – my children will inherit my debt.”</a:t>
            </a:r>
          </a:p>
        </p:txBody>
      </p:sp>
      <p:sp>
        <p:nvSpPr>
          <p:cNvPr id="54" name="Rectangle 2">
            <a:extLst>
              <a:ext uri="{FF2B5EF4-FFF2-40B4-BE49-F238E27FC236}">
                <a16:creationId xmlns:a16="http://schemas.microsoft.com/office/drawing/2014/main" xmlns="" id="{523921C0-50B9-244D-B085-76B7C910DEFC}"/>
              </a:ext>
            </a:extLst>
          </p:cNvPr>
          <p:cNvSpPr>
            <a:spLocks noChangeArrowheads="1"/>
          </p:cNvSpPr>
          <p:nvPr userDrawn="1"/>
        </p:nvSpPr>
        <p:spPr bwMode="auto">
          <a:xfrm>
            <a:off x="8004578" y="1194675"/>
            <a:ext cx="2349120" cy="1103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9554" tIns="34777" rIns="69554" bIns="34777" numCol="1" anchor="t" anchorCtr="0" compatLnSpc="1">
            <a:prstTxWarp prst="textNoShape">
              <a:avLst/>
            </a:prstTxWarp>
            <a:noAutofit/>
          </a:bodyPr>
          <a:lstStyle/>
          <a:p>
            <a:pPr fontAlgn="base">
              <a:lnSpc>
                <a:spcPct val="115000"/>
              </a:lnSpc>
              <a:spcBef>
                <a:spcPct val="0"/>
              </a:spcBef>
              <a:spcAft>
                <a:spcPts val="760"/>
              </a:spcAft>
            </a:pPr>
            <a:r>
              <a:rPr lang="en-US" altLang="en-US" sz="900" dirty="0">
                <a:solidFill>
                  <a:srgbClr val="737373"/>
                </a:solidFill>
                <a:latin typeface="Arial" panose="020B0604020202020204" pitchFamily="34" charset="0"/>
                <a:cs typeface="Arial" panose="020B0604020202020204" pitchFamily="34" charset="0"/>
              </a:rPr>
              <a:t>You can transfer the lifetime mortgage </a:t>
            </a:r>
            <a:br>
              <a:rPr lang="en-US" altLang="en-US" sz="900" dirty="0">
                <a:solidFill>
                  <a:srgbClr val="737373"/>
                </a:solidFill>
                <a:latin typeface="Arial" panose="020B0604020202020204" pitchFamily="34" charset="0"/>
                <a:cs typeface="Arial" panose="020B0604020202020204" pitchFamily="34" charset="0"/>
              </a:rPr>
            </a:br>
            <a:r>
              <a:rPr lang="en-US" altLang="en-US" sz="900" dirty="0">
                <a:solidFill>
                  <a:srgbClr val="737373"/>
                </a:solidFill>
                <a:latin typeface="Arial" panose="020B0604020202020204" pitchFamily="34" charset="0"/>
                <a:cs typeface="Arial" panose="020B0604020202020204" pitchFamily="34" charset="0"/>
              </a:rPr>
              <a:t>to a new property, providing the property is suitable. Get in touch with your adviser if you want to check property suitability.</a:t>
            </a:r>
          </a:p>
        </p:txBody>
      </p:sp>
      <p:sp>
        <p:nvSpPr>
          <p:cNvPr id="55" name="TextBox 54">
            <a:extLst>
              <a:ext uri="{FF2B5EF4-FFF2-40B4-BE49-F238E27FC236}">
                <a16:creationId xmlns:a16="http://schemas.microsoft.com/office/drawing/2014/main" xmlns="" id="{000EA8B8-66D3-5249-9692-4138E1A69CAF}"/>
              </a:ext>
            </a:extLst>
          </p:cNvPr>
          <p:cNvSpPr txBox="1"/>
          <p:nvPr userDrawn="1"/>
        </p:nvSpPr>
        <p:spPr>
          <a:xfrm>
            <a:off x="5724953" y="1194675"/>
            <a:ext cx="2148248" cy="523220"/>
          </a:xfrm>
          <a:prstGeom prst="rect">
            <a:avLst/>
          </a:prstGeom>
          <a:noFill/>
        </p:spPr>
        <p:txBody>
          <a:bodyPr wrap="square" rtlCol="0">
            <a:spAutoFit/>
          </a:bodyPr>
          <a:lstStyle/>
          <a:p>
            <a:pPr marL="72000" marR="0" indent="-72000" algn="l" defTabSz="457200" rtl="0" eaLnBrk="1" fontAlgn="auto" latinLnBrk="0" hangingPunct="1">
              <a:lnSpc>
                <a:spcPct val="100000"/>
              </a:lnSpc>
              <a:spcBef>
                <a:spcPts val="0"/>
              </a:spcBef>
              <a:spcAft>
                <a:spcPts val="0"/>
              </a:spcAft>
              <a:buClrTx/>
              <a:buSzTx/>
              <a:buFontTx/>
              <a:buNone/>
              <a:tabLst/>
              <a:defRPr/>
            </a:pPr>
            <a:r>
              <a:rPr lang="en-US" altLang="en-US" sz="1400" b="1" dirty="0">
                <a:solidFill>
                  <a:srgbClr val="0070C0"/>
                </a:solidFill>
                <a:latin typeface="Arial" panose="020B0604020202020204" pitchFamily="34" charset="0"/>
                <a:cs typeface="Arial" panose="020B0604020202020204" pitchFamily="34" charset="0"/>
              </a:rPr>
              <a:t>“I won’t be able to move house.”</a:t>
            </a:r>
          </a:p>
        </p:txBody>
      </p:sp>
      <p:sp>
        <p:nvSpPr>
          <p:cNvPr id="56" name="Rectangle 2">
            <a:extLst>
              <a:ext uri="{FF2B5EF4-FFF2-40B4-BE49-F238E27FC236}">
                <a16:creationId xmlns:a16="http://schemas.microsoft.com/office/drawing/2014/main" xmlns="" id="{6A0F319A-05AD-0946-9EE0-CABA76EF290C}"/>
              </a:ext>
            </a:extLst>
          </p:cNvPr>
          <p:cNvSpPr>
            <a:spLocks noChangeArrowheads="1"/>
          </p:cNvSpPr>
          <p:nvPr userDrawn="1"/>
        </p:nvSpPr>
        <p:spPr bwMode="auto">
          <a:xfrm>
            <a:off x="8004578" y="2478213"/>
            <a:ext cx="2349120" cy="1103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9554" tIns="34777" rIns="69554" bIns="34777" numCol="1" anchor="t" anchorCtr="0" compatLnSpc="1">
            <a:prstTxWarp prst="textNoShape">
              <a:avLst/>
            </a:prstTxWarp>
            <a:noAutofit/>
          </a:bodyPr>
          <a:lstStyle/>
          <a:p>
            <a:pPr fontAlgn="base">
              <a:lnSpc>
                <a:spcPct val="115000"/>
              </a:lnSpc>
              <a:spcBef>
                <a:spcPct val="0"/>
              </a:spcBef>
              <a:spcAft>
                <a:spcPts val="760"/>
              </a:spcAft>
            </a:pPr>
            <a:r>
              <a:rPr lang="en-US" altLang="en-US" sz="900" dirty="0">
                <a:solidFill>
                  <a:srgbClr val="737373"/>
                </a:solidFill>
                <a:latin typeface="Arial" panose="020B0604020202020204" pitchFamily="34" charset="0"/>
                <a:cs typeface="Arial" panose="020B0604020202020204" pitchFamily="34" charset="0"/>
              </a:rPr>
              <a:t>Even if you have an outstanding residential mortgage, you can still release equity –providing you use the lifetime mortgage to repay the interest-only mortgage first. This is dependent on the equity available and the terms </a:t>
            </a:r>
            <a:r>
              <a:rPr lang="en-US" altLang="en-US" sz="900" dirty="0" smtClean="0">
                <a:solidFill>
                  <a:srgbClr val="737373"/>
                </a:solidFill>
                <a:latin typeface="Arial" panose="020B0604020202020204" pitchFamily="34" charset="0"/>
                <a:cs typeface="Arial" panose="020B0604020202020204" pitchFamily="34" charset="0"/>
              </a:rPr>
              <a:t>and conditions </a:t>
            </a:r>
            <a:r>
              <a:rPr lang="en-US" altLang="en-US" sz="900" dirty="0">
                <a:solidFill>
                  <a:srgbClr val="737373"/>
                </a:solidFill>
                <a:latin typeface="Arial" panose="020B0604020202020204" pitchFamily="34" charset="0"/>
                <a:cs typeface="Arial" panose="020B0604020202020204" pitchFamily="34" charset="0"/>
              </a:rPr>
              <a:t>of the mortgage.</a:t>
            </a:r>
          </a:p>
        </p:txBody>
      </p:sp>
      <p:sp>
        <p:nvSpPr>
          <p:cNvPr id="57" name="TextBox 56">
            <a:extLst>
              <a:ext uri="{FF2B5EF4-FFF2-40B4-BE49-F238E27FC236}">
                <a16:creationId xmlns:a16="http://schemas.microsoft.com/office/drawing/2014/main" xmlns="" id="{3568AC71-60C1-8148-B96D-772686D29DEA}"/>
              </a:ext>
            </a:extLst>
          </p:cNvPr>
          <p:cNvSpPr txBox="1"/>
          <p:nvPr userDrawn="1"/>
        </p:nvSpPr>
        <p:spPr>
          <a:xfrm>
            <a:off x="5690206" y="2478213"/>
            <a:ext cx="2168424" cy="954107"/>
          </a:xfrm>
          <a:prstGeom prst="rect">
            <a:avLst/>
          </a:prstGeom>
          <a:noFill/>
        </p:spPr>
        <p:txBody>
          <a:bodyPr wrap="square" rtlCol="0">
            <a:spAutoFit/>
          </a:bodyPr>
          <a:lstStyle/>
          <a:p>
            <a:pPr marL="72000" marR="0" indent="-72000" algn="l" defTabSz="457200" rtl="0" eaLnBrk="1" fontAlgn="auto" latinLnBrk="0" hangingPunct="1">
              <a:lnSpc>
                <a:spcPct val="100000"/>
              </a:lnSpc>
              <a:spcBef>
                <a:spcPts val="0"/>
              </a:spcBef>
              <a:spcAft>
                <a:spcPts val="0"/>
              </a:spcAft>
              <a:buClrTx/>
              <a:buSzTx/>
              <a:buFontTx/>
              <a:buNone/>
              <a:tabLst/>
              <a:defRPr/>
            </a:pPr>
            <a:r>
              <a:rPr lang="en-US" altLang="en-US" sz="1400" b="1" dirty="0">
                <a:solidFill>
                  <a:srgbClr val="0076D6"/>
                </a:solidFill>
                <a:latin typeface="Arial" panose="020B0604020202020204" pitchFamily="34" charset="0"/>
                <a:cs typeface="Arial" panose="020B0604020202020204" pitchFamily="34" charset="0"/>
              </a:rPr>
              <a:t>“I already have an outstanding mortgage – I can’t release equity.”</a:t>
            </a:r>
          </a:p>
        </p:txBody>
      </p:sp>
      <p:sp>
        <p:nvSpPr>
          <p:cNvPr id="58" name="Rectangle 2">
            <a:extLst>
              <a:ext uri="{FF2B5EF4-FFF2-40B4-BE49-F238E27FC236}">
                <a16:creationId xmlns:a16="http://schemas.microsoft.com/office/drawing/2014/main" xmlns="" id="{62FF0057-4CF1-A940-9C06-EAF1DE2D5472}"/>
              </a:ext>
            </a:extLst>
          </p:cNvPr>
          <p:cNvSpPr>
            <a:spLocks noChangeArrowheads="1"/>
          </p:cNvSpPr>
          <p:nvPr userDrawn="1"/>
        </p:nvSpPr>
        <p:spPr bwMode="auto">
          <a:xfrm>
            <a:off x="8004578" y="3978729"/>
            <a:ext cx="2349120" cy="1103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9554" tIns="34777" rIns="69554" bIns="34777" numCol="1" anchor="t" anchorCtr="0" compatLnSpc="1">
            <a:prstTxWarp prst="textNoShape">
              <a:avLst/>
            </a:prstTxWarp>
            <a:noAutofit/>
          </a:bodyPr>
          <a:lstStyle/>
          <a:p>
            <a:pPr fontAlgn="base">
              <a:lnSpc>
                <a:spcPct val="115000"/>
              </a:lnSpc>
              <a:spcBef>
                <a:spcPct val="0"/>
              </a:spcBef>
              <a:spcAft>
                <a:spcPts val="760"/>
              </a:spcAft>
            </a:pPr>
            <a:r>
              <a:rPr lang="en-US" altLang="en-US" sz="900" dirty="0">
                <a:solidFill>
                  <a:srgbClr val="737373"/>
                </a:solidFill>
                <a:latin typeface="Arial" panose="020B0604020202020204" pitchFamily="34" charset="0"/>
                <a:cs typeface="Arial" panose="020B0604020202020204" pitchFamily="34" charset="0"/>
              </a:rPr>
              <a:t>Some products do offer the option to pay off interest, but you are not obliged to make repayments at all. You may prefer to allow the interest to roll up and </a:t>
            </a:r>
            <a:r>
              <a:rPr lang="en-US" altLang="en-US" sz="900" dirty="0" smtClean="0">
                <a:solidFill>
                  <a:srgbClr val="737373"/>
                </a:solidFill>
                <a:latin typeface="Arial" panose="020B0604020202020204" pitchFamily="34" charset="0"/>
                <a:cs typeface="Arial" panose="020B0604020202020204" pitchFamily="34" charset="0"/>
              </a:rPr>
              <a:t>be repaid</a:t>
            </a:r>
            <a:r>
              <a:rPr lang="en-US" altLang="en-US" sz="900" baseline="0" dirty="0" smtClean="0">
                <a:solidFill>
                  <a:srgbClr val="737373"/>
                </a:solidFill>
                <a:latin typeface="Arial" panose="020B0604020202020204" pitchFamily="34" charset="0"/>
                <a:cs typeface="Arial" panose="020B0604020202020204" pitchFamily="34" charset="0"/>
              </a:rPr>
              <a:t> </a:t>
            </a:r>
            <a:r>
              <a:rPr lang="en-US" altLang="en-US" sz="900" dirty="0" smtClean="0">
                <a:solidFill>
                  <a:srgbClr val="737373"/>
                </a:solidFill>
                <a:latin typeface="Arial" panose="020B0604020202020204" pitchFamily="34" charset="0"/>
                <a:cs typeface="Arial" panose="020B0604020202020204" pitchFamily="34" charset="0"/>
              </a:rPr>
              <a:t>when </a:t>
            </a:r>
            <a:r>
              <a:rPr lang="en-US" altLang="en-US" sz="900" dirty="0">
                <a:solidFill>
                  <a:srgbClr val="737373"/>
                </a:solidFill>
                <a:latin typeface="Arial" panose="020B0604020202020204" pitchFamily="34" charset="0"/>
                <a:cs typeface="Arial" panose="020B0604020202020204" pitchFamily="34" charset="0"/>
              </a:rPr>
              <a:t>you die, or move into long term care. </a:t>
            </a:r>
            <a:r>
              <a:rPr lang="en-US" altLang="en-US" sz="900" dirty="0" smtClean="0">
                <a:solidFill>
                  <a:srgbClr val="737373"/>
                </a:solidFill>
                <a:latin typeface="Arial" panose="020B0604020202020204" pitchFamily="34" charset="0"/>
                <a:cs typeface="Arial" panose="020B0604020202020204" pitchFamily="34" charset="0"/>
              </a:rPr>
              <a:t>There </a:t>
            </a:r>
            <a:r>
              <a:rPr lang="en-US" altLang="en-US" sz="900" dirty="0">
                <a:solidFill>
                  <a:srgbClr val="737373"/>
                </a:solidFill>
                <a:latin typeface="Arial" panose="020B0604020202020204" pitchFamily="34" charset="0"/>
                <a:cs typeface="Arial" panose="020B0604020202020204" pitchFamily="34" charset="0"/>
              </a:rPr>
              <a:t>are a range of products to suit your needs.</a:t>
            </a:r>
          </a:p>
        </p:txBody>
      </p:sp>
      <p:sp>
        <p:nvSpPr>
          <p:cNvPr id="59" name="TextBox 58">
            <a:extLst>
              <a:ext uri="{FF2B5EF4-FFF2-40B4-BE49-F238E27FC236}">
                <a16:creationId xmlns:a16="http://schemas.microsoft.com/office/drawing/2014/main" xmlns="" id="{3D8D6FC7-D94E-CB45-8999-7E570B898AA7}"/>
              </a:ext>
            </a:extLst>
          </p:cNvPr>
          <p:cNvSpPr txBox="1"/>
          <p:nvPr userDrawn="1"/>
        </p:nvSpPr>
        <p:spPr>
          <a:xfrm>
            <a:off x="5690205" y="3978729"/>
            <a:ext cx="2349120" cy="954107"/>
          </a:xfrm>
          <a:prstGeom prst="rect">
            <a:avLst/>
          </a:prstGeom>
          <a:noFill/>
        </p:spPr>
        <p:txBody>
          <a:bodyPr wrap="square" rtlCol="0">
            <a:spAutoFit/>
          </a:bodyPr>
          <a:lstStyle/>
          <a:p>
            <a:pPr marL="72000" marR="0" indent="-72000" algn="l" defTabSz="457200" rtl="0" eaLnBrk="1" fontAlgn="auto" latinLnBrk="0" hangingPunct="1">
              <a:lnSpc>
                <a:spcPct val="100000"/>
              </a:lnSpc>
              <a:spcBef>
                <a:spcPts val="0"/>
              </a:spcBef>
              <a:spcAft>
                <a:spcPts val="0"/>
              </a:spcAft>
              <a:buClrTx/>
              <a:buSzTx/>
              <a:buFontTx/>
              <a:buNone/>
              <a:tabLst/>
              <a:defRPr/>
            </a:pPr>
            <a:r>
              <a:rPr lang="en-US" altLang="en-US" sz="1400" b="1" dirty="0">
                <a:solidFill>
                  <a:srgbClr val="0070C0"/>
                </a:solidFill>
                <a:latin typeface="Arial" panose="020B0604020202020204" pitchFamily="34" charset="0"/>
                <a:cs typeface="Arial" panose="020B0604020202020204" pitchFamily="34" charset="0"/>
              </a:rPr>
              <a:t>“I’ll have to make monthly repayments with a lifetime mortgage.”</a:t>
            </a:r>
          </a:p>
        </p:txBody>
      </p:sp>
      <p:sp>
        <p:nvSpPr>
          <p:cNvPr id="60" name="Rectangle 2">
            <a:extLst>
              <a:ext uri="{FF2B5EF4-FFF2-40B4-BE49-F238E27FC236}">
                <a16:creationId xmlns:a16="http://schemas.microsoft.com/office/drawing/2014/main" xmlns="" id="{E05A3322-BCCC-F749-AD84-2D185B1A071D}"/>
              </a:ext>
            </a:extLst>
          </p:cNvPr>
          <p:cNvSpPr>
            <a:spLocks noChangeArrowheads="1"/>
          </p:cNvSpPr>
          <p:nvPr userDrawn="1"/>
        </p:nvSpPr>
        <p:spPr bwMode="auto">
          <a:xfrm>
            <a:off x="8004578" y="5643011"/>
            <a:ext cx="2349120" cy="123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9554" tIns="34777" rIns="69554" bIns="34777" numCol="1" anchor="t" anchorCtr="0" compatLnSpc="1">
            <a:prstTxWarp prst="textNoShape">
              <a:avLst/>
            </a:prstTxWarp>
            <a:noAutofit/>
          </a:bodyPr>
          <a:lstStyle/>
          <a:p>
            <a:pPr fontAlgn="base">
              <a:lnSpc>
                <a:spcPct val="115000"/>
              </a:lnSpc>
              <a:spcBef>
                <a:spcPct val="0"/>
              </a:spcBef>
              <a:spcAft>
                <a:spcPts val="760"/>
              </a:spcAft>
            </a:pPr>
            <a:r>
              <a:rPr lang="en-US" altLang="en-US" sz="900" dirty="0">
                <a:solidFill>
                  <a:schemeClr val="tx1">
                    <a:lumMod val="50000"/>
                    <a:lumOff val="50000"/>
                  </a:schemeClr>
                </a:solidFill>
                <a:latin typeface="Arial" panose="020B0604020202020204" pitchFamily="34" charset="0"/>
                <a:cs typeface="Arial" panose="020B0604020202020204" pitchFamily="34" charset="0"/>
              </a:rPr>
              <a:t>People </a:t>
            </a:r>
            <a:r>
              <a:rPr lang="en-US" altLang="en-US" sz="900" dirty="0" smtClean="0">
                <a:solidFill>
                  <a:schemeClr val="tx1">
                    <a:lumMod val="50000"/>
                    <a:lumOff val="50000"/>
                  </a:schemeClr>
                </a:solidFill>
                <a:latin typeface="Arial" panose="020B0604020202020204" pitchFamily="34" charset="0"/>
                <a:cs typeface="Arial" panose="020B0604020202020204" pitchFamily="34" charset="0"/>
              </a:rPr>
              <a:t>say they</a:t>
            </a:r>
            <a:r>
              <a:rPr lang="en-US" altLang="en-US" sz="900" baseline="0" dirty="0" smtClean="0">
                <a:solidFill>
                  <a:schemeClr val="tx1">
                    <a:lumMod val="50000"/>
                    <a:lumOff val="50000"/>
                  </a:schemeClr>
                </a:solidFill>
                <a:latin typeface="Arial" panose="020B0604020202020204" pitchFamily="34" charset="0"/>
                <a:cs typeface="Arial" panose="020B0604020202020204" pitchFamily="34" charset="0"/>
              </a:rPr>
              <a:t> have or would </a:t>
            </a:r>
            <a:r>
              <a:rPr lang="en-US" altLang="en-US" sz="900" dirty="0" smtClean="0">
                <a:solidFill>
                  <a:schemeClr val="tx1">
                    <a:lumMod val="50000"/>
                    <a:lumOff val="50000"/>
                  </a:schemeClr>
                </a:solidFill>
                <a:latin typeface="Arial" panose="020B0604020202020204" pitchFamily="34" charset="0"/>
                <a:cs typeface="Arial" panose="020B0604020202020204" pitchFamily="34" charset="0"/>
              </a:rPr>
              <a:t>take </a:t>
            </a:r>
            <a:r>
              <a:rPr lang="en-US" altLang="en-US" sz="900" dirty="0">
                <a:solidFill>
                  <a:schemeClr val="tx1">
                    <a:lumMod val="50000"/>
                    <a:lumOff val="50000"/>
                  </a:schemeClr>
                </a:solidFill>
                <a:latin typeface="Arial" panose="020B0604020202020204" pitchFamily="34" charset="0"/>
                <a:cs typeface="Arial" panose="020B0604020202020204" pitchFamily="34" charset="0"/>
              </a:rPr>
              <a:t>out a lifetime mortgage for many reasons. More than a third use the money to refurbish and renovate their home. 17% use the money for a dream holiday and 13% use the money to help buy a new vehicle.</a:t>
            </a:r>
          </a:p>
        </p:txBody>
      </p:sp>
      <p:sp>
        <p:nvSpPr>
          <p:cNvPr id="61" name="TextBox 60">
            <a:extLst>
              <a:ext uri="{FF2B5EF4-FFF2-40B4-BE49-F238E27FC236}">
                <a16:creationId xmlns:a16="http://schemas.microsoft.com/office/drawing/2014/main" xmlns="" id="{E9D7AE68-2453-414D-A3B4-EE8BEAEA168D}"/>
              </a:ext>
            </a:extLst>
          </p:cNvPr>
          <p:cNvSpPr txBox="1"/>
          <p:nvPr userDrawn="1"/>
        </p:nvSpPr>
        <p:spPr>
          <a:xfrm>
            <a:off x="5690206" y="5643011"/>
            <a:ext cx="2281240" cy="738664"/>
          </a:xfrm>
          <a:prstGeom prst="rect">
            <a:avLst/>
          </a:prstGeom>
          <a:noFill/>
        </p:spPr>
        <p:txBody>
          <a:bodyPr wrap="square" rtlCol="0">
            <a:spAutoFit/>
          </a:bodyPr>
          <a:lstStyle/>
          <a:p>
            <a:pPr marL="72000" marR="0" indent="-72000" algn="l" defTabSz="457200" rtl="0" eaLnBrk="1" fontAlgn="auto" latinLnBrk="0" hangingPunct="1">
              <a:lnSpc>
                <a:spcPct val="100000"/>
              </a:lnSpc>
              <a:spcBef>
                <a:spcPts val="0"/>
              </a:spcBef>
              <a:spcAft>
                <a:spcPts val="0"/>
              </a:spcAft>
              <a:buClrTx/>
              <a:buSzTx/>
              <a:buFontTx/>
              <a:buNone/>
              <a:tabLst/>
              <a:defRPr/>
            </a:pPr>
            <a:r>
              <a:rPr lang="en-US" altLang="en-US" sz="1400" b="1" dirty="0">
                <a:solidFill>
                  <a:srgbClr val="0076D6"/>
                </a:solidFill>
                <a:latin typeface="Arial" panose="020B0604020202020204" pitchFamily="34" charset="0"/>
                <a:cs typeface="Arial" panose="020B0604020202020204" pitchFamily="34" charset="0"/>
              </a:rPr>
              <a:t>“Equity release is just a last resort for people desperate for money.”</a:t>
            </a:r>
          </a:p>
        </p:txBody>
      </p:sp>
      <p:pic>
        <p:nvPicPr>
          <p:cNvPr id="3" name="Picture 2">
            <a:extLst>
              <a:ext uri="{FF2B5EF4-FFF2-40B4-BE49-F238E27FC236}">
                <a16:creationId xmlns:a16="http://schemas.microsoft.com/office/drawing/2014/main" xmlns="" id="{A14CACC6-CC08-FD40-BFDA-DD443E24C3E8}"/>
              </a:ext>
            </a:extLst>
          </p:cNvPr>
          <p:cNvPicPr>
            <a:picLocks noChangeAspect="1"/>
          </p:cNvPicPr>
          <p:nvPr userDrawn="1"/>
        </p:nvPicPr>
        <p:blipFill>
          <a:blip r:embed="rId3"/>
          <a:stretch>
            <a:fillRect/>
          </a:stretch>
        </p:blipFill>
        <p:spPr>
          <a:xfrm>
            <a:off x="5759699" y="924777"/>
            <a:ext cx="539796" cy="269898"/>
          </a:xfrm>
          <a:prstGeom prst="rect">
            <a:avLst/>
          </a:prstGeom>
        </p:spPr>
      </p:pic>
      <p:pic>
        <p:nvPicPr>
          <p:cNvPr id="25" name="Picture 24">
            <a:extLst>
              <a:ext uri="{FF2B5EF4-FFF2-40B4-BE49-F238E27FC236}">
                <a16:creationId xmlns:a16="http://schemas.microsoft.com/office/drawing/2014/main" xmlns="" id="{751AA2DA-2783-D149-9297-B87D79ABD8EF}"/>
              </a:ext>
            </a:extLst>
          </p:cNvPr>
          <p:cNvPicPr>
            <a:picLocks noChangeAspect="1"/>
          </p:cNvPicPr>
          <p:nvPr userDrawn="1"/>
        </p:nvPicPr>
        <p:blipFill>
          <a:blip r:embed="rId3"/>
          <a:stretch>
            <a:fillRect/>
          </a:stretch>
        </p:blipFill>
        <p:spPr>
          <a:xfrm>
            <a:off x="5724952" y="2179133"/>
            <a:ext cx="539796" cy="269898"/>
          </a:xfrm>
          <a:prstGeom prst="rect">
            <a:avLst/>
          </a:prstGeom>
        </p:spPr>
      </p:pic>
      <p:pic>
        <p:nvPicPr>
          <p:cNvPr id="27" name="Picture 26">
            <a:extLst>
              <a:ext uri="{FF2B5EF4-FFF2-40B4-BE49-F238E27FC236}">
                <a16:creationId xmlns:a16="http://schemas.microsoft.com/office/drawing/2014/main" xmlns="" id="{DC73E2A5-F167-4E4D-AFA5-97BBDAF5FE87}"/>
              </a:ext>
            </a:extLst>
          </p:cNvPr>
          <p:cNvPicPr>
            <a:picLocks noChangeAspect="1"/>
          </p:cNvPicPr>
          <p:nvPr userDrawn="1"/>
        </p:nvPicPr>
        <p:blipFill>
          <a:blip r:embed="rId3"/>
          <a:stretch>
            <a:fillRect/>
          </a:stretch>
        </p:blipFill>
        <p:spPr>
          <a:xfrm>
            <a:off x="5724952" y="3673392"/>
            <a:ext cx="539796" cy="269898"/>
          </a:xfrm>
          <a:prstGeom prst="rect">
            <a:avLst/>
          </a:prstGeom>
        </p:spPr>
      </p:pic>
      <p:pic>
        <p:nvPicPr>
          <p:cNvPr id="29" name="Picture 28">
            <a:extLst>
              <a:ext uri="{FF2B5EF4-FFF2-40B4-BE49-F238E27FC236}">
                <a16:creationId xmlns:a16="http://schemas.microsoft.com/office/drawing/2014/main" xmlns="" id="{5A823D36-6B76-8F4B-A497-2276E1E173D8}"/>
              </a:ext>
            </a:extLst>
          </p:cNvPr>
          <p:cNvPicPr>
            <a:picLocks noChangeAspect="1"/>
          </p:cNvPicPr>
          <p:nvPr userDrawn="1"/>
        </p:nvPicPr>
        <p:blipFill>
          <a:blip r:embed="rId3"/>
          <a:stretch>
            <a:fillRect/>
          </a:stretch>
        </p:blipFill>
        <p:spPr>
          <a:xfrm>
            <a:off x="5724952" y="5356875"/>
            <a:ext cx="539796" cy="269898"/>
          </a:xfrm>
          <a:prstGeom prst="rect">
            <a:avLst/>
          </a:prstGeom>
        </p:spPr>
      </p:pic>
      <p:pic>
        <p:nvPicPr>
          <p:cNvPr id="31" name="Picture 30">
            <a:extLst>
              <a:ext uri="{FF2B5EF4-FFF2-40B4-BE49-F238E27FC236}">
                <a16:creationId xmlns:a16="http://schemas.microsoft.com/office/drawing/2014/main" xmlns="" id="{A4909F76-1355-2543-A132-59628F4CB3DB}"/>
              </a:ext>
            </a:extLst>
          </p:cNvPr>
          <p:cNvPicPr>
            <a:picLocks noChangeAspect="1"/>
          </p:cNvPicPr>
          <p:nvPr userDrawn="1"/>
        </p:nvPicPr>
        <p:blipFill>
          <a:blip r:embed="rId3"/>
          <a:stretch>
            <a:fillRect/>
          </a:stretch>
        </p:blipFill>
        <p:spPr>
          <a:xfrm>
            <a:off x="462285" y="2293216"/>
            <a:ext cx="539796" cy="269898"/>
          </a:xfrm>
          <a:prstGeom prst="rect">
            <a:avLst/>
          </a:prstGeom>
        </p:spPr>
      </p:pic>
      <p:pic>
        <p:nvPicPr>
          <p:cNvPr id="33" name="Picture 32">
            <a:extLst>
              <a:ext uri="{FF2B5EF4-FFF2-40B4-BE49-F238E27FC236}">
                <a16:creationId xmlns:a16="http://schemas.microsoft.com/office/drawing/2014/main" xmlns="" id="{74EAB5B5-2965-6547-8011-A81EA60DB199}"/>
              </a:ext>
            </a:extLst>
          </p:cNvPr>
          <p:cNvPicPr>
            <a:picLocks noChangeAspect="1"/>
          </p:cNvPicPr>
          <p:nvPr userDrawn="1"/>
        </p:nvPicPr>
        <p:blipFill>
          <a:blip r:embed="rId3"/>
          <a:stretch>
            <a:fillRect/>
          </a:stretch>
        </p:blipFill>
        <p:spPr>
          <a:xfrm>
            <a:off x="433103" y="3624496"/>
            <a:ext cx="539796" cy="269898"/>
          </a:xfrm>
          <a:prstGeom prst="rect">
            <a:avLst/>
          </a:prstGeom>
        </p:spPr>
      </p:pic>
      <p:pic>
        <p:nvPicPr>
          <p:cNvPr id="5" name="Picture 4">
            <a:extLst>
              <a:ext uri="{FF2B5EF4-FFF2-40B4-BE49-F238E27FC236}">
                <a16:creationId xmlns:a16="http://schemas.microsoft.com/office/drawing/2014/main" xmlns="" id="{94788E5B-AE8A-2640-9FAF-8E19FD34E301}"/>
              </a:ext>
            </a:extLst>
          </p:cNvPr>
          <p:cNvPicPr>
            <a:picLocks noChangeAspect="1"/>
          </p:cNvPicPr>
          <p:nvPr userDrawn="1"/>
        </p:nvPicPr>
        <p:blipFill rotWithShape="1">
          <a:blip r:embed="rId4"/>
          <a:srcRect l="-1" t="9256" r="-15" b="26066"/>
          <a:stretch/>
        </p:blipFill>
        <p:spPr>
          <a:xfrm>
            <a:off x="1" y="5254906"/>
            <a:ext cx="5345906" cy="2304770"/>
          </a:xfrm>
          <a:prstGeom prst="rect">
            <a:avLst/>
          </a:prstGeom>
        </p:spPr>
      </p:pic>
      <p:pic>
        <p:nvPicPr>
          <p:cNvPr id="36" name="Picture 35">
            <a:extLst>
              <a:ext uri="{FF2B5EF4-FFF2-40B4-BE49-F238E27FC236}">
                <a16:creationId xmlns:a16="http://schemas.microsoft.com/office/drawing/2014/main" xmlns="" id="{8223CF05-3F63-344C-BF17-EF022E34F621}"/>
              </a:ext>
            </a:extLst>
          </p:cNvPr>
          <p:cNvPicPr>
            <a:picLocks noChangeAspect="1"/>
          </p:cNvPicPr>
          <p:nvPr userDrawn="1"/>
        </p:nvPicPr>
        <p:blipFill>
          <a:blip r:embed="rId2"/>
          <a:stretch>
            <a:fillRect/>
          </a:stretch>
        </p:blipFill>
        <p:spPr>
          <a:xfrm>
            <a:off x="2789323" y="3615287"/>
            <a:ext cx="610050" cy="308064"/>
          </a:xfrm>
          <a:prstGeom prst="rect">
            <a:avLst/>
          </a:prstGeom>
        </p:spPr>
      </p:pic>
      <p:pic>
        <p:nvPicPr>
          <p:cNvPr id="37" name="Picture 36">
            <a:extLst>
              <a:ext uri="{FF2B5EF4-FFF2-40B4-BE49-F238E27FC236}">
                <a16:creationId xmlns:a16="http://schemas.microsoft.com/office/drawing/2014/main" xmlns="" id="{72BC9C55-70BA-B24C-9AE6-6E5CEC982EC1}"/>
              </a:ext>
            </a:extLst>
          </p:cNvPr>
          <p:cNvPicPr>
            <a:picLocks noChangeAspect="1"/>
          </p:cNvPicPr>
          <p:nvPr userDrawn="1"/>
        </p:nvPicPr>
        <p:blipFill>
          <a:blip r:embed="rId2"/>
          <a:stretch>
            <a:fillRect/>
          </a:stretch>
        </p:blipFill>
        <p:spPr>
          <a:xfrm>
            <a:off x="8004578" y="903837"/>
            <a:ext cx="610050" cy="308064"/>
          </a:xfrm>
          <a:prstGeom prst="rect">
            <a:avLst/>
          </a:prstGeom>
        </p:spPr>
      </p:pic>
      <p:pic>
        <p:nvPicPr>
          <p:cNvPr id="38" name="Picture 37">
            <a:extLst>
              <a:ext uri="{FF2B5EF4-FFF2-40B4-BE49-F238E27FC236}">
                <a16:creationId xmlns:a16="http://schemas.microsoft.com/office/drawing/2014/main" xmlns="" id="{83C924E9-1406-DE45-88DE-82BED321FF2B}"/>
              </a:ext>
            </a:extLst>
          </p:cNvPr>
          <p:cNvPicPr>
            <a:picLocks noChangeAspect="1"/>
          </p:cNvPicPr>
          <p:nvPr userDrawn="1"/>
        </p:nvPicPr>
        <p:blipFill>
          <a:blip r:embed="rId2"/>
          <a:stretch>
            <a:fillRect/>
          </a:stretch>
        </p:blipFill>
        <p:spPr>
          <a:xfrm>
            <a:off x="8004578" y="2167487"/>
            <a:ext cx="610050" cy="308064"/>
          </a:xfrm>
          <a:prstGeom prst="rect">
            <a:avLst/>
          </a:prstGeom>
        </p:spPr>
      </p:pic>
      <p:pic>
        <p:nvPicPr>
          <p:cNvPr id="40" name="Picture 39">
            <a:extLst>
              <a:ext uri="{FF2B5EF4-FFF2-40B4-BE49-F238E27FC236}">
                <a16:creationId xmlns:a16="http://schemas.microsoft.com/office/drawing/2014/main" xmlns="" id="{93E62BAF-B5ED-CE47-9A64-A809851D7D7C}"/>
              </a:ext>
            </a:extLst>
          </p:cNvPr>
          <p:cNvPicPr>
            <a:picLocks noChangeAspect="1"/>
          </p:cNvPicPr>
          <p:nvPr userDrawn="1"/>
        </p:nvPicPr>
        <p:blipFill>
          <a:blip r:embed="rId2"/>
          <a:stretch>
            <a:fillRect/>
          </a:stretch>
        </p:blipFill>
        <p:spPr>
          <a:xfrm>
            <a:off x="8004578" y="3653387"/>
            <a:ext cx="610050" cy="308064"/>
          </a:xfrm>
          <a:prstGeom prst="rect">
            <a:avLst/>
          </a:prstGeom>
        </p:spPr>
      </p:pic>
      <p:pic>
        <p:nvPicPr>
          <p:cNvPr id="41" name="Picture 40">
            <a:extLst>
              <a:ext uri="{FF2B5EF4-FFF2-40B4-BE49-F238E27FC236}">
                <a16:creationId xmlns:a16="http://schemas.microsoft.com/office/drawing/2014/main" xmlns="" id="{2E198FFE-7A63-AB49-AD52-72A4B7AE8612}"/>
              </a:ext>
            </a:extLst>
          </p:cNvPr>
          <p:cNvPicPr>
            <a:picLocks noChangeAspect="1"/>
          </p:cNvPicPr>
          <p:nvPr userDrawn="1"/>
        </p:nvPicPr>
        <p:blipFill>
          <a:blip r:embed="rId2"/>
          <a:stretch>
            <a:fillRect/>
          </a:stretch>
        </p:blipFill>
        <p:spPr>
          <a:xfrm>
            <a:off x="8004578" y="5337875"/>
            <a:ext cx="610050" cy="308064"/>
          </a:xfrm>
          <a:prstGeom prst="rect">
            <a:avLst/>
          </a:prstGeom>
        </p:spPr>
      </p:pic>
    </p:spTree>
    <p:extLst>
      <p:ext uri="{BB962C8B-B14F-4D97-AF65-F5344CB8AC3E}">
        <p14:creationId xmlns:p14="http://schemas.microsoft.com/office/powerpoint/2010/main" val="363280485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381">
          <p15:clr>
            <a:srgbClr val="FBAE40"/>
          </p15:clr>
        </p15:guide>
        <p15:guide id="2" pos="336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4E3CAF6-1D1B-1049-BC92-E45AFDD6CC85}" type="datetimeFigureOut">
              <a:rPr lang="en-GB" smtClean="0"/>
              <a:t>10/01/2020</a:t>
            </a:fld>
            <a:endParaRPr lang="en-GB"/>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5CBEA89-3A10-294A-AEA9-08E4317B4526}" type="slidenum">
              <a:rPr lang="en-GB" smtClean="0"/>
              <a:t>‹#›</a:t>
            </a:fld>
            <a:endParaRPr lang="en-GB"/>
          </a:p>
        </p:txBody>
      </p:sp>
    </p:spTree>
    <p:extLst>
      <p:ext uri="{BB962C8B-B14F-4D97-AF65-F5344CB8AC3E}">
        <p14:creationId xmlns:p14="http://schemas.microsoft.com/office/powerpoint/2010/main" val="1100015320"/>
      </p:ext>
    </p:extLst>
  </p:cSld>
  <p:clrMap bg1="lt1" tx1="dk1" bg2="lt2" tx2="dk2" accent1="accent1" accent2="accent2" accent3="accent3" accent4="accent4" accent5="accent5" accent6="accent6" hlink="hlink" folHlink="folHlink"/>
  <p:sldLayoutIdLst>
    <p:sldLayoutId id="2147483665" r:id="rId1"/>
    <p:sldLayoutId id="2147483666" r:id="rId2"/>
  </p:sldLayoutIdLst>
  <p:timing>
    <p:tnLst>
      <p:par>
        <p:cTn id="1" dur="indefinite" restart="never" nodeType="tmRoot"/>
      </p:par>
    </p:tnLst>
  </p:timing>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6DFD0B4-01A0-6849-B87D-EC33C5944872}"/>
              </a:ext>
            </a:extLst>
          </p:cNvPr>
          <p:cNvSpPr txBox="1"/>
          <p:nvPr/>
        </p:nvSpPr>
        <p:spPr>
          <a:xfrm>
            <a:off x="448385" y="4609474"/>
            <a:ext cx="3776228" cy="230832"/>
          </a:xfrm>
          <a:prstGeom prst="rect">
            <a:avLst/>
          </a:prstGeom>
          <a:noFill/>
        </p:spPr>
        <p:txBody>
          <a:bodyPr wrap="square" rtlCol="0">
            <a:spAutoFit/>
          </a:bodyPr>
          <a:lstStyle/>
          <a:p>
            <a:r>
              <a:rPr lang="en-GB" sz="900" dirty="0">
                <a:solidFill>
                  <a:srgbClr val="737373"/>
                </a:solidFill>
                <a:latin typeface="Univers LT Std 45 Light" panose="020B0403020202020204" pitchFamily="34" charset="77"/>
                <a:ea typeface="Calibri" panose="020F0502020204030204" pitchFamily="34" charset="0"/>
                <a:cs typeface="Times New Roman" panose="02020603050405020304" pitchFamily="18" charset="0"/>
              </a:rPr>
              <a:t>[INSERT COMPANY NAME HERE]</a:t>
            </a:r>
            <a:endParaRPr lang="en-GB" sz="900" dirty="0">
              <a:solidFill>
                <a:srgbClr val="737373"/>
              </a:solidFill>
            </a:endParaRPr>
          </a:p>
        </p:txBody>
      </p:sp>
      <p:sp>
        <p:nvSpPr>
          <p:cNvPr id="5" name="TextBox 4">
            <a:extLst>
              <a:ext uri="{FF2B5EF4-FFF2-40B4-BE49-F238E27FC236}">
                <a16:creationId xmlns:a16="http://schemas.microsoft.com/office/drawing/2014/main" xmlns="" id="{A7B6D05A-9E09-984A-93D7-1AAC32FF7FA6}"/>
              </a:ext>
            </a:extLst>
          </p:cNvPr>
          <p:cNvSpPr txBox="1"/>
          <p:nvPr/>
        </p:nvSpPr>
        <p:spPr>
          <a:xfrm>
            <a:off x="455528" y="5209389"/>
            <a:ext cx="3932111" cy="369332"/>
          </a:xfrm>
          <a:prstGeom prst="rect">
            <a:avLst/>
          </a:prstGeom>
          <a:noFill/>
        </p:spPr>
        <p:txBody>
          <a:bodyPr wrap="square" rtlCol="0">
            <a:spAutoFit/>
          </a:bodyPr>
          <a:lstStyle/>
          <a:p>
            <a:r>
              <a:rPr lang="en-GB" sz="900" dirty="0">
                <a:solidFill>
                  <a:srgbClr val="737373"/>
                </a:solidFill>
                <a:latin typeface="Univers LT Std 45 Light" panose="020B0403020202020204" pitchFamily="34" charset="77"/>
                <a:ea typeface="Calibri" panose="020F0502020204030204" pitchFamily="34" charset="0"/>
                <a:cs typeface="Times New Roman" panose="02020603050405020304" pitchFamily="18" charset="0"/>
              </a:rPr>
              <a:t>[INSERT COMPANY TELEPHONE HERE / ANY CALL CHARGES/RECORDING WORDING AS NECESSARY] </a:t>
            </a:r>
            <a:endParaRPr lang="en-GB" sz="900" dirty="0">
              <a:solidFill>
                <a:srgbClr val="737373"/>
              </a:solidFill>
            </a:endParaRPr>
          </a:p>
        </p:txBody>
      </p:sp>
      <p:sp>
        <p:nvSpPr>
          <p:cNvPr id="6" name="TextBox 5">
            <a:extLst>
              <a:ext uri="{FF2B5EF4-FFF2-40B4-BE49-F238E27FC236}">
                <a16:creationId xmlns:a16="http://schemas.microsoft.com/office/drawing/2014/main" xmlns="" id="{2A0F534F-D12E-3B46-866A-7336D096E15A}"/>
              </a:ext>
            </a:extLst>
          </p:cNvPr>
          <p:cNvSpPr txBox="1"/>
          <p:nvPr/>
        </p:nvSpPr>
        <p:spPr>
          <a:xfrm>
            <a:off x="455527" y="5953196"/>
            <a:ext cx="4313900" cy="230832"/>
          </a:xfrm>
          <a:prstGeom prst="rect">
            <a:avLst/>
          </a:prstGeom>
          <a:noFill/>
        </p:spPr>
        <p:txBody>
          <a:bodyPr wrap="square" rtlCol="0">
            <a:spAutoFit/>
          </a:bodyPr>
          <a:lstStyle/>
          <a:p>
            <a:r>
              <a:rPr lang="en-GB" sz="900" dirty="0">
                <a:solidFill>
                  <a:srgbClr val="737373"/>
                </a:solidFill>
                <a:latin typeface="Univers LT Std 45 Light" panose="020B0403020202020204" pitchFamily="34" charset="77"/>
                <a:ea typeface="Calibri" panose="020F0502020204030204" pitchFamily="34" charset="0"/>
                <a:cs typeface="Times New Roman" panose="02020603050405020304" pitchFamily="18" charset="0"/>
              </a:rPr>
              <a:t>[INSERT EMAIL ADDRESS HERE / NOT A SECURE METHOD WORDING HERE]</a:t>
            </a:r>
            <a:endParaRPr lang="en-GB" sz="900" dirty="0">
              <a:solidFill>
                <a:srgbClr val="737373"/>
              </a:solidFill>
            </a:endParaRPr>
          </a:p>
        </p:txBody>
      </p:sp>
      <p:sp>
        <p:nvSpPr>
          <p:cNvPr id="7" name="Text Placeholder 8">
            <a:extLst>
              <a:ext uri="{FF2B5EF4-FFF2-40B4-BE49-F238E27FC236}">
                <a16:creationId xmlns:a16="http://schemas.microsoft.com/office/drawing/2014/main" xmlns="" id="{B628948E-BFAB-D64C-A3B6-A6D3C77E50C7}"/>
              </a:ext>
            </a:extLst>
          </p:cNvPr>
          <p:cNvSpPr txBox="1">
            <a:spLocks/>
          </p:cNvSpPr>
          <p:nvPr/>
        </p:nvSpPr>
        <p:spPr>
          <a:xfrm>
            <a:off x="5638248" y="7040197"/>
            <a:ext cx="2325712" cy="369974"/>
          </a:xfrm>
          <a:prstGeom prst="rect">
            <a:avLst/>
          </a:prstGeom>
        </p:spPr>
        <p:txBody>
          <a:bodyPr vert="horz" lIns="69554" tIns="34777" rIns="69554" bIns="34777"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913" dirty="0">
                <a:solidFill>
                  <a:schemeClr val="bg1"/>
                </a:solidFill>
                <a:latin typeface="Univers LT Std 45 Light" panose="020B0403020202020204" pitchFamily="34" charset="77"/>
              </a:rPr>
              <a:t>Insert company website URL here</a:t>
            </a:r>
            <a:endParaRPr lang="en-GB" sz="1521" dirty="0">
              <a:solidFill>
                <a:schemeClr val="bg1"/>
              </a:solidFill>
              <a:latin typeface="Univers LT Std 45 Light" panose="020B0403020202020204" pitchFamily="34" charset="77"/>
            </a:endParaRPr>
          </a:p>
        </p:txBody>
      </p:sp>
      <p:pic>
        <p:nvPicPr>
          <p:cNvPr id="8" name="Picture 7">
            <a:extLst>
              <a:ext uri="{FF2B5EF4-FFF2-40B4-BE49-F238E27FC236}">
                <a16:creationId xmlns:a16="http://schemas.microsoft.com/office/drawing/2014/main" xmlns="" id="{963A35D3-8400-3B4E-9DEB-4F9F77D515FC}"/>
              </a:ext>
            </a:extLst>
          </p:cNvPr>
          <p:cNvPicPr>
            <a:picLocks noChangeAspect="1"/>
          </p:cNvPicPr>
          <p:nvPr/>
        </p:nvPicPr>
        <p:blipFill>
          <a:blip r:embed="rId3"/>
          <a:stretch>
            <a:fillRect/>
          </a:stretch>
        </p:blipFill>
        <p:spPr>
          <a:xfrm>
            <a:off x="9738394" y="6786365"/>
            <a:ext cx="689569" cy="556435"/>
          </a:xfrm>
          <a:prstGeom prst="rect">
            <a:avLst/>
          </a:prstGeom>
        </p:spPr>
      </p:pic>
    </p:spTree>
    <p:extLst>
      <p:ext uri="{BB962C8B-B14F-4D97-AF65-F5344CB8AC3E}">
        <p14:creationId xmlns:p14="http://schemas.microsoft.com/office/powerpoint/2010/main" val="2123332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956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333333"/>
      </a:dk1>
      <a:lt1>
        <a:srgbClr val="FFFFFF"/>
      </a:lt1>
      <a:dk2>
        <a:srgbClr val="737373"/>
      </a:dk2>
      <a:lt2>
        <a:srgbClr val="990011"/>
      </a:lt2>
      <a:accent1>
        <a:srgbClr val="0075D6"/>
      </a:accent1>
      <a:accent2>
        <a:srgbClr val="028730"/>
      </a:accent2>
      <a:accent3>
        <a:srgbClr val="E12821"/>
      </a:accent3>
      <a:accent4>
        <a:srgbClr val="FFD400"/>
      </a:accent4>
      <a:accent5>
        <a:srgbClr val="737373"/>
      </a:accent5>
      <a:accent6>
        <a:srgbClr val="03A0E2"/>
      </a:accent6>
      <a:hlink>
        <a:srgbClr val="737373"/>
      </a:hlink>
      <a:folHlink>
        <a:srgbClr val="66666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784e6d64-272a-4c0b-aef4-7501937f1df8" origin="userSelected">
  <element uid="id_classification_generalbusiness" value=""/>
</sisl>
</file>

<file path=customXml/itemProps1.xml><?xml version="1.0" encoding="utf-8"?>
<ds:datastoreItem xmlns:ds="http://schemas.openxmlformats.org/officeDocument/2006/customXml" ds:itemID="{C64ABA80-380F-4F57-BF55-08B451A21971}">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Office Theme</Template>
  <TotalTime>13519</TotalTime>
  <Words>39</Words>
  <Application>Microsoft Office PowerPoint</Application>
  <PresentationFormat>Custom</PresentationFormat>
  <Paragraphs>6</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Trufitt</dc:creator>
  <cp:keywords>Internal</cp:keywords>
  <cp:lastModifiedBy>Smith, Alex</cp:lastModifiedBy>
  <cp:revision>76</cp:revision>
  <cp:lastPrinted>2019-11-26T14:42:59Z</cp:lastPrinted>
  <dcterms:created xsi:type="dcterms:W3CDTF">2019-10-17T12:25:56Z</dcterms:created>
  <dcterms:modified xsi:type="dcterms:W3CDTF">2020-01-10T10:59:38Z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256221b3-55ca-40be-b45f-fcb6a81dcbb0</vt:lpwstr>
  </property>
  <property fmtid="{D5CDD505-2E9C-101B-9397-08002B2CF9AE}" pid="3" name="bjSaver">
    <vt:lpwstr>FYmGlPonJ0/GoG7fMBMapUayjF7en1Kv</vt:lpwstr>
  </property>
  <property fmtid="{D5CDD505-2E9C-101B-9397-08002B2CF9AE}" pid="4" name="bjDocumentLabelXML">
    <vt:lpwstr>&lt;?xml version="1.0" encoding="us-ascii"?&gt;&lt;sisl xmlns:xsi="http://www.w3.org/2001/XMLSchema-instance" xmlns:xsd="http://www.w3.org/2001/XMLSchema" sislVersion="0" policy="784e6d64-272a-4c0b-aef4-7501937f1df8" origin="userSelected" xmlns="http://www.boldonj</vt:lpwstr>
  </property>
  <property fmtid="{D5CDD505-2E9C-101B-9397-08002B2CF9AE}" pid="5" name="bjDocumentLabelXML-0">
    <vt:lpwstr>ames.com/2008/01/sie/internal/label"&gt;&lt;element uid="id_classification_generalbusiness" value="" /&gt;&lt;/sisl&gt;</vt:lpwstr>
  </property>
  <property fmtid="{D5CDD505-2E9C-101B-9397-08002B2CF9AE}" pid="6" name="bjDocumentSecurityLabel">
    <vt:lpwstr>Internal</vt:lpwstr>
  </property>
  <property fmtid="{D5CDD505-2E9C-101B-9397-08002B2CF9AE}" pid="7" name="LandG_DigitalShadows">
    <vt:lpwstr>cey9Um-."m,QaSJ#+A64Rw5{K-;[BbG9</vt:lpwstr>
  </property>
  <property fmtid="{D5CDD505-2E9C-101B-9397-08002B2CF9AE}" pid="8" name="LandG_Classification">
    <vt:lpwstr>Internal</vt:lpwstr>
  </property>
</Properties>
</file>